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C3300"/>
    <a:srgbClr val="B2B2B2"/>
    <a:srgbClr val="202020"/>
    <a:srgbClr val="323232"/>
    <a:srgbClr val="CC00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4" autoAdjust="0"/>
    <p:restoredTop sz="86408"/>
  </p:normalViewPr>
  <p:slideViewPr>
    <p:cSldViewPr snapToGrid="0" showGuides="1">
      <p:cViewPr>
        <p:scale>
          <a:sx n="75" d="100"/>
          <a:sy n="75" d="100"/>
        </p:scale>
        <p:origin x="2080" y="8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A9A22A-C6C5-4886-BA42-E1ECDA2E18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105F073-533D-4B31-847C-E0E09D9148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CMExam (dataset)</a:t>
          </a:r>
        </a:p>
      </dgm:t>
    </dgm:pt>
    <dgm:pt modelId="{2E4240A4-6FBE-4FD0-8A0D-8B0A53E91B90}" type="parTrans" cxnId="{A259325D-50B8-49E6-895C-3E9079FC769E}">
      <dgm:prSet/>
      <dgm:spPr/>
      <dgm:t>
        <a:bodyPr/>
        <a:lstStyle/>
        <a:p>
          <a:endParaRPr lang="en-US"/>
        </a:p>
      </dgm:t>
    </dgm:pt>
    <dgm:pt modelId="{93C74A5C-5B39-46E0-8B5F-2D007C56BA37}" type="sibTrans" cxnId="{A259325D-50B8-49E6-895C-3E9079FC769E}">
      <dgm:prSet/>
      <dgm:spPr/>
      <dgm:t>
        <a:bodyPr/>
        <a:lstStyle/>
        <a:p>
          <a:endParaRPr lang="en-US"/>
        </a:p>
      </dgm:t>
    </dgm:pt>
    <dgm:pt modelId="{5D2BC279-1089-458A-987B-539B2CD98F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Large</a:t>
          </a:r>
          <a:r>
            <a:rPr lang="en-US" sz="1800" dirty="0"/>
            <a:t> (60k+ question-answer pairs)</a:t>
          </a:r>
        </a:p>
      </dgm:t>
    </dgm:pt>
    <dgm:pt modelId="{CC52F8F6-D9BA-4171-8F86-4BC453D44E10}" type="parTrans" cxnId="{54CF7FA8-6DD3-4AD0-9262-B8F46853B48C}">
      <dgm:prSet/>
      <dgm:spPr/>
      <dgm:t>
        <a:bodyPr/>
        <a:lstStyle/>
        <a:p>
          <a:endParaRPr lang="en-US"/>
        </a:p>
      </dgm:t>
    </dgm:pt>
    <dgm:pt modelId="{49035D98-7302-412A-93EA-A9FC403C1F63}" type="sibTrans" cxnId="{54CF7FA8-6DD3-4AD0-9262-B8F46853B48C}">
      <dgm:prSet/>
      <dgm:spPr/>
      <dgm:t>
        <a:bodyPr/>
        <a:lstStyle/>
        <a:p>
          <a:endParaRPr lang="en-US"/>
        </a:p>
      </dgm:t>
    </dgm:pt>
    <dgm:pt modelId="{E67A7DFB-9D64-4461-86B3-EC840F039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Benchmark</a:t>
          </a:r>
        </a:p>
      </dgm:t>
    </dgm:pt>
    <dgm:pt modelId="{DD9404DE-11C5-4EBC-A2EE-F2989B0FD8B6}" type="parTrans" cxnId="{FDDC9191-9DB3-4228-BE80-E62788E17F56}">
      <dgm:prSet/>
      <dgm:spPr/>
      <dgm:t>
        <a:bodyPr/>
        <a:lstStyle/>
        <a:p>
          <a:endParaRPr lang="en-US"/>
        </a:p>
      </dgm:t>
    </dgm:pt>
    <dgm:pt modelId="{B75692EC-95E3-4C73-807F-9CF6FAED8795}" type="sibTrans" cxnId="{FDDC9191-9DB3-4228-BE80-E62788E17F56}">
      <dgm:prSet/>
      <dgm:spPr/>
      <dgm:t>
        <a:bodyPr/>
        <a:lstStyle/>
        <a:p>
          <a:endParaRPr lang="en-US"/>
        </a:p>
      </dgm:t>
    </dgm:pt>
    <dgm:pt modelId="{CE708E96-AB1F-4BD0-94FC-1B3ABDEF2B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High-coverage</a:t>
          </a:r>
          <a:r>
            <a:rPr lang="en-US" sz="1800" dirty="0"/>
            <a:t> (20 models)</a:t>
          </a:r>
        </a:p>
      </dgm:t>
    </dgm:pt>
    <dgm:pt modelId="{C0C42D90-928A-404B-9992-2552B118B366}" type="parTrans" cxnId="{531EB8B0-98AC-4BFC-B8C9-7AA58D2D40AA}">
      <dgm:prSet/>
      <dgm:spPr/>
      <dgm:t>
        <a:bodyPr/>
        <a:lstStyle/>
        <a:p>
          <a:endParaRPr lang="en-US"/>
        </a:p>
      </dgm:t>
    </dgm:pt>
    <dgm:pt modelId="{84025D27-8B8C-4002-A2C3-56870A9DB33B}" type="sibTrans" cxnId="{531EB8B0-98AC-4BFC-B8C9-7AA58D2D40AA}">
      <dgm:prSet/>
      <dgm:spPr/>
      <dgm:t>
        <a:bodyPr/>
        <a:lstStyle/>
        <a:p>
          <a:endParaRPr lang="en-US"/>
        </a:p>
      </dgm:t>
    </dgm:pt>
    <dgm:pt modelId="{ABE64FA7-785D-48BE-8DE7-5F59C8F83E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Multifaceted</a:t>
          </a:r>
          <a:r>
            <a:rPr lang="en-US" sz="1800" dirty="0"/>
            <a:t> (Answer prediction + reasoning)</a:t>
          </a:r>
        </a:p>
      </dgm:t>
    </dgm:pt>
    <dgm:pt modelId="{C8002216-55C0-4CA6-8C04-B86BE1601353}" type="parTrans" cxnId="{1DFFBB1D-FFBD-4919-AF50-D9F38464D53D}">
      <dgm:prSet/>
      <dgm:spPr/>
      <dgm:t>
        <a:bodyPr/>
        <a:lstStyle/>
        <a:p>
          <a:endParaRPr lang="en-US"/>
        </a:p>
      </dgm:t>
    </dgm:pt>
    <dgm:pt modelId="{A97521D4-9901-4D73-BEA4-F34D774142EB}" type="sibTrans" cxnId="{1DFFBB1D-FFBD-4919-AF50-D9F38464D53D}">
      <dgm:prSet/>
      <dgm:spPr/>
      <dgm:t>
        <a:bodyPr/>
        <a:lstStyle/>
        <a:p>
          <a:endParaRPr lang="en-US"/>
        </a:p>
      </dgm:t>
    </dgm:pt>
    <dgm:pt modelId="{B70FB397-0FE6-4C52-8173-D95244C346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Reliable</a:t>
          </a:r>
          <a:r>
            <a:rPr lang="en-US" sz="1800" dirty="0"/>
            <a:t> (Chinese National Medical Licensing </a:t>
          </a:r>
          <a:r>
            <a:rPr lang="en-US" sz="1800" b="0" dirty="0"/>
            <a:t>Examination</a:t>
          </a:r>
          <a:r>
            <a:rPr lang="en-US" sz="1800" dirty="0"/>
            <a:t> and other official resources)</a:t>
          </a:r>
        </a:p>
      </dgm:t>
    </dgm:pt>
    <dgm:pt modelId="{1BA380FE-692E-49A3-AA72-B0AB1223236C}" type="sibTrans" cxnId="{39F0FED1-14C5-4A12-A4FE-4194A5A95892}">
      <dgm:prSet/>
      <dgm:spPr/>
      <dgm:t>
        <a:bodyPr/>
        <a:lstStyle/>
        <a:p>
          <a:endParaRPr lang="en-US"/>
        </a:p>
      </dgm:t>
    </dgm:pt>
    <dgm:pt modelId="{735EB43D-3B74-4AD4-8023-25C98EC405E0}" type="parTrans" cxnId="{39F0FED1-14C5-4A12-A4FE-4194A5A95892}">
      <dgm:prSet/>
      <dgm:spPr/>
      <dgm:t>
        <a:bodyPr/>
        <a:lstStyle/>
        <a:p>
          <a:endParaRPr lang="en-US"/>
        </a:p>
      </dgm:t>
    </dgm:pt>
    <dgm:pt modelId="{F8030E5F-CBFD-4404-AB79-43943B2D3D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Quantitative</a:t>
          </a:r>
          <a:r>
            <a:rPr lang="en-US" sz="1800" dirty="0"/>
            <a:t> (Five additional annotations)</a:t>
          </a:r>
        </a:p>
      </dgm:t>
    </dgm:pt>
    <dgm:pt modelId="{2D2D9E4A-347E-4B0A-AEC1-396E33FBB510}" type="sibTrans" cxnId="{43476448-E765-4F3F-B433-DE8DC42F7A3F}">
      <dgm:prSet/>
      <dgm:spPr/>
      <dgm:t>
        <a:bodyPr/>
        <a:lstStyle/>
        <a:p>
          <a:endParaRPr lang="en-US"/>
        </a:p>
      </dgm:t>
    </dgm:pt>
    <dgm:pt modelId="{2E7C4B1C-5D32-45CB-99CD-EB88CA07D31E}" type="parTrans" cxnId="{43476448-E765-4F3F-B433-DE8DC42F7A3F}">
      <dgm:prSet/>
      <dgm:spPr/>
      <dgm:t>
        <a:bodyPr/>
        <a:lstStyle/>
        <a:p>
          <a:endParaRPr lang="en-US"/>
        </a:p>
      </dgm:t>
    </dgm:pt>
    <dgm:pt modelId="{5EC84F21-1BAE-4883-B9C7-2C5B7F9D26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Qualitative</a:t>
          </a:r>
          <a:r>
            <a:rPr lang="en-US" sz="1800" dirty="0"/>
            <a:t> (Corresponding explanation)</a:t>
          </a:r>
        </a:p>
      </dgm:t>
    </dgm:pt>
    <dgm:pt modelId="{24B261F4-0EA1-4F21-8415-68522571174C}" type="sibTrans" cxnId="{3555613D-4547-4FC2-B7EB-65A79D0BE239}">
      <dgm:prSet/>
      <dgm:spPr/>
      <dgm:t>
        <a:bodyPr/>
        <a:lstStyle/>
        <a:p>
          <a:endParaRPr lang="en-US"/>
        </a:p>
      </dgm:t>
    </dgm:pt>
    <dgm:pt modelId="{FA14F129-6C57-44B1-BE18-C508BB3CCD93}" type="parTrans" cxnId="{3555613D-4547-4FC2-B7EB-65A79D0BE239}">
      <dgm:prSet/>
      <dgm:spPr/>
      <dgm:t>
        <a:bodyPr/>
        <a:lstStyle/>
        <a:p>
          <a:endParaRPr lang="en-US"/>
        </a:p>
      </dgm:t>
    </dgm:pt>
    <dgm:pt modelId="{FA82B198-D47B-4256-B30B-73714940C972}" type="pres">
      <dgm:prSet presAssocID="{93A9A22A-C6C5-4886-BA42-E1ECDA2E18A3}" presName="root" presStyleCnt="0">
        <dgm:presLayoutVars>
          <dgm:dir/>
          <dgm:resizeHandles val="exact"/>
        </dgm:presLayoutVars>
      </dgm:prSet>
      <dgm:spPr/>
    </dgm:pt>
    <dgm:pt modelId="{ABFA41B2-B4A6-44C6-B977-539174C9A492}" type="pres">
      <dgm:prSet presAssocID="{1105F073-533D-4B31-847C-E0E09D9148D3}" presName="compNode" presStyleCnt="0"/>
      <dgm:spPr/>
    </dgm:pt>
    <dgm:pt modelId="{367E8E96-F92B-429E-8CB9-8EB263B83484}" type="pres">
      <dgm:prSet presAssocID="{1105F073-533D-4B31-847C-E0E09D9148D3}" presName="bgRect" presStyleLbl="bgShp" presStyleIdx="0" presStyleCnt="2" custScaleY="164996"/>
      <dgm:spPr/>
    </dgm:pt>
    <dgm:pt modelId="{61C2F69A-CC24-4F11-8FA6-B99D5D17C5CD}" type="pres">
      <dgm:prSet presAssocID="{1105F073-533D-4B31-847C-E0E09D9148D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lder Search with solid fill"/>
        </a:ext>
      </dgm:extLst>
    </dgm:pt>
    <dgm:pt modelId="{C0AD1483-1E98-4176-9274-8E2283DE57B9}" type="pres">
      <dgm:prSet presAssocID="{1105F073-533D-4B31-847C-E0E09D9148D3}" presName="spaceRect" presStyleCnt="0"/>
      <dgm:spPr/>
    </dgm:pt>
    <dgm:pt modelId="{95D24F51-C878-4CFD-A69A-2B9A496CDAAE}" type="pres">
      <dgm:prSet presAssocID="{1105F073-533D-4B31-847C-E0E09D9148D3}" presName="parTx" presStyleLbl="revTx" presStyleIdx="0" presStyleCnt="4">
        <dgm:presLayoutVars>
          <dgm:chMax val="0"/>
          <dgm:chPref val="0"/>
        </dgm:presLayoutVars>
      </dgm:prSet>
      <dgm:spPr/>
    </dgm:pt>
    <dgm:pt modelId="{5F051E1C-7F70-4148-8939-0090E9CC5066}" type="pres">
      <dgm:prSet presAssocID="{1105F073-533D-4B31-847C-E0E09D9148D3}" presName="desTx" presStyleLbl="revTx" presStyleIdx="1" presStyleCnt="4">
        <dgm:presLayoutVars/>
      </dgm:prSet>
      <dgm:spPr/>
    </dgm:pt>
    <dgm:pt modelId="{669426E0-2D49-4F78-9996-D256A695BC45}" type="pres">
      <dgm:prSet presAssocID="{93C74A5C-5B39-46E0-8B5F-2D007C56BA37}" presName="sibTrans" presStyleCnt="0"/>
      <dgm:spPr/>
    </dgm:pt>
    <dgm:pt modelId="{A6B93078-B9DC-4A6E-B7BC-DF42AF8B014E}" type="pres">
      <dgm:prSet presAssocID="{E67A7DFB-9D64-4461-86B3-EC840F0394A5}" presName="compNode" presStyleCnt="0"/>
      <dgm:spPr/>
    </dgm:pt>
    <dgm:pt modelId="{F1E9A98C-B9A3-4796-96E8-E7240CB44C87}" type="pres">
      <dgm:prSet presAssocID="{E67A7DFB-9D64-4461-86B3-EC840F0394A5}" presName="bgRect" presStyleLbl="bgShp" presStyleIdx="1" presStyleCnt="2" custScaleY="106827"/>
      <dgm:spPr/>
    </dgm:pt>
    <dgm:pt modelId="{F614BE05-984E-4A4D-801C-A786F074B2E7}" type="pres">
      <dgm:prSet presAssocID="{E67A7DFB-9D64-4461-86B3-EC840F0394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CB3ADB51-87E6-46C8-8762-E655F2E9110F}" type="pres">
      <dgm:prSet presAssocID="{E67A7DFB-9D64-4461-86B3-EC840F0394A5}" presName="spaceRect" presStyleCnt="0"/>
      <dgm:spPr/>
    </dgm:pt>
    <dgm:pt modelId="{80F05768-C5F7-496B-BCAD-7515CDD3A18C}" type="pres">
      <dgm:prSet presAssocID="{E67A7DFB-9D64-4461-86B3-EC840F0394A5}" presName="parTx" presStyleLbl="revTx" presStyleIdx="2" presStyleCnt="4">
        <dgm:presLayoutVars>
          <dgm:chMax val="0"/>
          <dgm:chPref val="0"/>
        </dgm:presLayoutVars>
      </dgm:prSet>
      <dgm:spPr/>
    </dgm:pt>
    <dgm:pt modelId="{0F6DF9BC-20C2-47EB-825A-BEC40862A30D}" type="pres">
      <dgm:prSet presAssocID="{E67A7DFB-9D64-4461-86B3-EC840F0394A5}" presName="desTx" presStyleLbl="revTx" presStyleIdx="3" presStyleCnt="4">
        <dgm:presLayoutVars/>
      </dgm:prSet>
      <dgm:spPr/>
    </dgm:pt>
  </dgm:ptLst>
  <dgm:cxnLst>
    <dgm:cxn modelId="{D69EA81D-0F20-0143-8C9A-278DD62D8586}" type="presOf" srcId="{93A9A22A-C6C5-4886-BA42-E1ECDA2E18A3}" destId="{FA82B198-D47B-4256-B30B-73714940C972}" srcOrd="0" destOrd="0" presId="urn:microsoft.com/office/officeart/2018/2/layout/IconVerticalSolidList"/>
    <dgm:cxn modelId="{1DFFBB1D-FFBD-4919-AF50-D9F38464D53D}" srcId="{E67A7DFB-9D64-4461-86B3-EC840F0394A5}" destId="{ABE64FA7-785D-48BE-8DE7-5F59C8F83ED7}" srcOrd="1" destOrd="0" parTransId="{C8002216-55C0-4CA6-8C04-B86BE1601353}" sibTransId="{A97521D4-9901-4D73-BEA4-F34D774142EB}"/>
    <dgm:cxn modelId="{5C736138-164E-224E-9660-6AB9E9969EA0}" type="presOf" srcId="{ABE64FA7-785D-48BE-8DE7-5F59C8F83ED7}" destId="{0F6DF9BC-20C2-47EB-825A-BEC40862A30D}" srcOrd="0" destOrd="1" presId="urn:microsoft.com/office/officeart/2018/2/layout/IconVerticalSolidList"/>
    <dgm:cxn modelId="{3555613D-4547-4FC2-B7EB-65A79D0BE239}" srcId="{1105F073-533D-4B31-847C-E0E09D9148D3}" destId="{5EC84F21-1BAE-4883-B9C7-2C5B7F9D2687}" srcOrd="3" destOrd="0" parTransId="{FA14F129-6C57-44B1-BE18-C508BB3CCD93}" sibTransId="{24B261F4-0EA1-4F21-8415-68522571174C}"/>
    <dgm:cxn modelId="{43476448-E765-4F3F-B433-DE8DC42F7A3F}" srcId="{1105F073-533D-4B31-847C-E0E09D9148D3}" destId="{F8030E5F-CBFD-4404-AB79-43943B2D3D5E}" srcOrd="2" destOrd="0" parTransId="{2E7C4B1C-5D32-45CB-99CD-EB88CA07D31E}" sibTransId="{2D2D9E4A-347E-4B0A-AEC1-396E33FBB510}"/>
    <dgm:cxn modelId="{F687DF58-74EC-274E-922C-437F2D06C910}" type="presOf" srcId="{F8030E5F-CBFD-4404-AB79-43943B2D3D5E}" destId="{5F051E1C-7F70-4148-8939-0090E9CC5066}" srcOrd="0" destOrd="2" presId="urn:microsoft.com/office/officeart/2018/2/layout/IconVerticalSolidList"/>
    <dgm:cxn modelId="{A259325D-50B8-49E6-895C-3E9079FC769E}" srcId="{93A9A22A-C6C5-4886-BA42-E1ECDA2E18A3}" destId="{1105F073-533D-4B31-847C-E0E09D9148D3}" srcOrd="0" destOrd="0" parTransId="{2E4240A4-6FBE-4FD0-8A0D-8B0A53E91B90}" sibTransId="{93C74A5C-5B39-46E0-8B5F-2D007C56BA37}"/>
    <dgm:cxn modelId="{92113E60-E76D-AB4C-8F6E-AFBB424F4055}" type="presOf" srcId="{5D2BC279-1089-458A-987B-539B2CD98FE3}" destId="{5F051E1C-7F70-4148-8939-0090E9CC5066}" srcOrd="0" destOrd="0" presId="urn:microsoft.com/office/officeart/2018/2/layout/IconVerticalSolidList"/>
    <dgm:cxn modelId="{6954F36C-CD1B-534C-8BFC-BA181AD0AC17}" type="presOf" srcId="{CE708E96-AB1F-4BD0-94FC-1B3ABDEF2BD4}" destId="{0F6DF9BC-20C2-47EB-825A-BEC40862A30D}" srcOrd="0" destOrd="0" presId="urn:microsoft.com/office/officeart/2018/2/layout/IconVerticalSolidList"/>
    <dgm:cxn modelId="{FDDC9191-9DB3-4228-BE80-E62788E17F56}" srcId="{93A9A22A-C6C5-4886-BA42-E1ECDA2E18A3}" destId="{E67A7DFB-9D64-4461-86B3-EC840F0394A5}" srcOrd="1" destOrd="0" parTransId="{DD9404DE-11C5-4EBC-A2EE-F2989B0FD8B6}" sibTransId="{B75692EC-95E3-4C73-807F-9CF6FAED8795}"/>
    <dgm:cxn modelId="{54CF7FA8-6DD3-4AD0-9262-B8F46853B48C}" srcId="{1105F073-533D-4B31-847C-E0E09D9148D3}" destId="{5D2BC279-1089-458A-987B-539B2CD98FE3}" srcOrd="0" destOrd="0" parTransId="{CC52F8F6-D9BA-4171-8F86-4BC453D44E10}" sibTransId="{49035D98-7302-412A-93EA-A9FC403C1F63}"/>
    <dgm:cxn modelId="{531EB8B0-98AC-4BFC-B8C9-7AA58D2D40AA}" srcId="{E67A7DFB-9D64-4461-86B3-EC840F0394A5}" destId="{CE708E96-AB1F-4BD0-94FC-1B3ABDEF2BD4}" srcOrd="0" destOrd="0" parTransId="{C0C42D90-928A-404B-9992-2552B118B366}" sibTransId="{84025D27-8B8C-4002-A2C3-56870A9DB33B}"/>
    <dgm:cxn modelId="{2A60D8C9-EFA5-D048-A79E-2A2CCEC8E128}" type="presOf" srcId="{E67A7DFB-9D64-4461-86B3-EC840F0394A5}" destId="{80F05768-C5F7-496B-BCAD-7515CDD3A18C}" srcOrd="0" destOrd="0" presId="urn:microsoft.com/office/officeart/2018/2/layout/IconVerticalSolidList"/>
    <dgm:cxn modelId="{39F0FED1-14C5-4A12-A4FE-4194A5A95892}" srcId="{1105F073-533D-4B31-847C-E0E09D9148D3}" destId="{B70FB397-0FE6-4C52-8173-D95244C3460B}" srcOrd="1" destOrd="0" parTransId="{735EB43D-3B74-4AD4-8023-25C98EC405E0}" sibTransId="{1BA380FE-692E-49A3-AA72-B0AB1223236C}"/>
    <dgm:cxn modelId="{DF925DDD-92E5-D347-857F-8710B94CF45E}" type="presOf" srcId="{1105F073-533D-4B31-847C-E0E09D9148D3}" destId="{95D24F51-C878-4CFD-A69A-2B9A496CDAAE}" srcOrd="0" destOrd="0" presId="urn:microsoft.com/office/officeart/2018/2/layout/IconVerticalSolidList"/>
    <dgm:cxn modelId="{F9776BF5-2A5D-E645-92FC-0A19EBF6FAFC}" type="presOf" srcId="{B70FB397-0FE6-4C52-8173-D95244C3460B}" destId="{5F051E1C-7F70-4148-8939-0090E9CC5066}" srcOrd="0" destOrd="1" presId="urn:microsoft.com/office/officeart/2018/2/layout/IconVerticalSolidList"/>
    <dgm:cxn modelId="{37BB5DFC-D01B-E74C-8A82-AA8D847E714D}" type="presOf" srcId="{5EC84F21-1BAE-4883-B9C7-2C5B7F9D2687}" destId="{5F051E1C-7F70-4148-8939-0090E9CC5066}" srcOrd="0" destOrd="3" presId="urn:microsoft.com/office/officeart/2018/2/layout/IconVerticalSolidList"/>
    <dgm:cxn modelId="{12A09C05-2B65-F94B-A4EF-237315376BD1}" type="presParOf" srcId="{FA82B198-D47B-4256-B30B-73714940C972}" destId="{ABFA41B2-B4A6-44C6-B977-539174C9A492}" srcOrd="0" destOrd="0" presId="urn:microsoft.com/office/officeart/2018/2/layout/IconVerticalSolidList"/>
    <dgm:cxn modelId="{06408AC7-624D-0148-9618-EEB94E1D7408}" type="presParOf" srcId="{ABFA41B2-B4A6-44C6-B977-539174C9A492}" destId="{367E8E96-F92B-429E-8CB9-8EB263B83484}" srcOrd="0" destOrd="0" presId="urn:microsoft.com/office/officeart/2018/2/layout/IconVerticalSolidList"/>
    <dgm:cxn modelId="{529CAC17-EE62-7043-A94C-68A143CD4DED}" type="presParOf" srcId="{ABFA41B2-B4A6-44C6-B977-539174C9A492}" destId="{61C2F69A-CC24-4F11-8FA6-B99D5D17C5CD}" srcOrd="1" destOrd="0" presId="urn:microsoft.com/office/officeart/2018/2/layout/IconVerticalSolidList"/>
    <dgm:cxn modelId="{61F32535-4C55-C84B-B8A1-2676669D67EB}" type="presParOf" srcId="{ABFA41B2-B4A6-44C6-B977-539174C9A492}" destId="{C0AD1483-1E98-4176-9274-8E2283DE57B9}" srcOrd="2" destOrd="0" presId="urn:microsoft.com/office/officeart/2018/2/layout/IconVerticalSolidList"/>
    <dgm:cxn modelId="{0311D90D-B5FB-0C43-9E94-1C3005D7A6D4}" type="presParOf" srcId="{ABFA41B2-B4A6-44C6-B977-539174C9A492}" destId="{95D24F51-C878-4CFD-A69A-2B9A496CDAAE}" srcOrd="3" destOrd="0" presId="urn:microsoft.com/office/officeart/2018/2/layout/IconVerticalSolidList"/>
    <dgm:cxn modelId="{E10D9D05-CB5D-F647-985A-1C1EC94A4969}" type="presParOf" srcId="{ABFA41B2-B4A6-44C6-B977-539174C9A492}" destId="{5F051E1C-7F70-4148-8939-0090E9CC5066}" srcOrd="4" destOrd="0" presId="urn:microsoft.com/office/officeart/2018/2/layout/IconVerticalSolidList"/>
    <dgm:cxn modelId="{60375FBF-01D4-2F4C-BF38-0A43CD02D932}" type="presParOf" srcId="{FA82B198-D47B-4256-B30B-73714940C972}" destId="{669426E0-2D49-4F78-9996-D256A695BC45}" srcOrd="1" destOrd="0" presId="urn:microsoft.com/office/officeart/2018/2/layout/IconVerticalSolidList"/>
    <dgm:cxn modelId="{A4DCA931-075D-264E-BC7A-A0653A0A70EA}" type="presParOf" srcId="{FA82B198-D47B-4256-B30B-73714940C972}" destId="{A6B93078-B9DC-4A6E-B7BC-DF42AF8B014E}" srcOrd="2" destOrd="0" presId="urn:microsoft.com/office/officeart/2018/2/layout/IconVerticalSolidList"/>
    <dgm:cxn modelId="{586D67FB-F794-1B49-B92C-527BB7B10065}" type="presParOf" srcId="{A6B93078-B9DC-4A6E-B7BC-DF42AF8B014E}" destId="{F1E9A98C-B9A3-4796-96E8-E7240CB44C87}" srcOrd="0" destOrd="0" presId="urn:microsoft.com/office/officeart/2018/2/layout/IconVerticalSolidList"/>
    <dgm:cxn modelId="{74628A75-D156-5041-BAA7-DBAF13B0BE58}" type="presParOf" srcId="{A6B93078-B9DC-4A6E-B7BC-DF42AF8B014E}" destId="{F614BE05-984E-4A4D-801C-A786F074B2E7}" srcOrd="1" destOrd="0" presId="urn:microsoft.com/office/officeart/2018/2/layout/IconVerticalSolidList"/>
    <dgm:cxn modelId="{C8B49483-A7D1-9845-BD51-4CE72B7F55FB}" type="presParOf" srcId="{A6B93078-B9DC-4A6E-B7BC-DF42AF8B014E}" destId="{CB3ADB51-87E6-46C8-8762-E655F2E9110F}" srcOrd="2" destOrd="0" presId="urn:microsoft.com/office/officeart/2018/2/layout/IconVerticalSolidList"/>
    <dgm:cxn modelId="{675B8984-41AC-4449-935B-61357E4A12CA}" type="presParOf" srcId="{A6B93078-B9DC-4A6E-B7BC-DF42AF8B014E}" destId="{80F05768-C5F7-496B-BCAD-7515CDD3A18C}" srcOrd="3" destOrd="0" presId="urn:microsoft.com/office/officeart/2018/2/layout/IconVerticalSolidList"/>
    <dgm:cxn modelId="{02B2C6BC-12C7-514E-B768-F8E6DE2217B7}" type="presParOf" srcId="{A6B93078-B9DC-4A6E-B7BC-DF42AF8B014E}" destId="{0F6DF9BC-20C2-47EB-825A-BEC40862A30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E8E96-F92B-429E-8CB9-8EB263B83484}">
      <dsp:nvSpPr>
        <dsp:cNvPr id="0" name=""/>
        <dsp:cNvSpPr/>
      </dsp:nvSpPr>
      <dsp:spPr>
        <a:xfrm>
          <a:off x="0" y="235143"/>
          <a:ext cx="10896601" cy="20880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2F69A-CC24-4F11-8FA6-B99D5D17C5CD}">
      <dsp:nvSpPr>
        <dsp:cNvPr id="0" name=""/>
        <dsp:cNvSpPr/>
      </dsp:nvSpPr>
      <dsp:spPr>
        <a:xfrm>
          <a:off x="382811" y="931138"/>
          <a:ext cx="696020" cy="6960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24F51-C878-4CFD-A69A-2B9A496CDAAE}">
      <dsp:nvSpPr>
        <dsp:cNvPr id="0" name=""/>
        <dsp:cNvSpPr/>
      </dsp:nvSpPr>
      <dsp:spPr>
        <a:xfrm>
          <a:off x="1461644" y="646403"/>
          <a:ext cx="4903470" cy="126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31" tIns="133931" rIns="133931" bIns="1339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CMExam (dataset)</a:t>
          </a:r>
        </a:p>
      </dsp:txBody>
      <dsp:txXfrm>
        <a:off x="1461644" y="646403"/>
        <a:ext cx="4903470" cy="1265492"/>
      </dsp:txXfrm>
    </dsp:sp>
    <dsp:sp modelId="{5F051E1C-7F70-4148-8939-0090E9CC5066}">
      <dsp:nvSpPr>
        <dsp:cNvPr id="0" name=""/>
        <dsp:cNvSpPr/>
      </dsp:nvSpPr>
      <dsp:spPr>
        <a:xfrm>
          <a:off x="6365114" y="646403"/>
          <a:ext cx="4530057" cy="126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31" tIns="133931" rIns="133931" bIns="1339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Large</a:t>
          </a:r>
          <a:r>
            <a:rPr lang="en-US" sz="1800" kern="1200" dirty="0"/>
            <a:t> (60k+ question-answer pairs)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Reliable</a:t>
          </a:r>
          <a:r>
            <a:rPr lang="en-US" sz="1800" kern="1200" dirty="0"/>
            <a:t> (Chinese National Medical Licensing </a:t>
          </a:r>
          <a:r>
            <a:rPr lang="en-US" sz="1800" b="0" kern="1200" dirty="0"/>
            <a:t>Examination</a:t>
          </a:r>
          <a:r>
            <a:rPr lang="en-US" sz="1800" kern="1200" dirty="0"/>
            <a:t> and other official resources)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Quantitative</a:t>
          </a:r>
          <a:r>
            <a:rPr lang="en-US" sz="1800" kern="1200" dirty="0"/>
            <a:t> (Five additional annotations)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Qualitative</a:t>
          </a:r>
          <a:r>
            <a:rPr lang="en-US" sz="1800" kern="1200" dirty="0"/>
            <a:t> (Corresponding explanation)</a:t>
          </a:r>
        </a:p>
      </dsp:txBody>
      <dsp:txXfrm>
        <a:off x="6365114" y="646403"/>
        <a:ext cx="4530057" cy="1265492"/>
      </dsp:txXfrm>
    </dsp:sp>
    <dsp:sp modelId="{F1E9A98C-B9A3-4796-96E8-E7240CB44C87}">
      <dsp:nvSpPr>
        <dsp:cNvPr id="0" name=""/>
        <dsp:cNvSpPr/>
      </dsp:nvSpPr>
      <dsp:spPr>
        <a:xfrm>
          <a:off x="0" y="2639528"/>
          <a:ext cx="10896601" cy="13518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4BE05-984E-4A4D-801C-A786F074B2E7}">
      <dsp:nvSpPr>
        <dsp:cNvPr id="0" name=""/>
        <dsp:cNvSpPr/>
      </dsp:nvSpPr>
      <dsp:spPr>
        <a:xfrm>
          <a:off x="382811" y="2967462"/>
          <a:ext cx="696020" cy="6960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05768-C5F7-496B-BCAD-7515CDD3A18C}">
      <dsp:nvSpPr>
        <dsp:cNvPr id="0" name=""/>
        <dsp:cNvSpPr/>
      </dsp:nvSpPr>
      <dsp:spPr>
        <a:xfrm>
          <a:off x="1461644" y="2682726"/>
          <a:ext cx="4903470" cy="126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31" tIns="133931" rIns="133931" bIns="1339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Benchmark</a:t>
          </a:r>
        </a:p>
      </dsp:txBody>
      <dsp:txXfrm>
        <a:off x="1461644" y="2682726"/>
        <a:ext cx="4903470" cy="1265492"/>
      </dsp:txXfrm>
    </dsp:sp>
    <dsp:sp modelId="{0F6DF9BC-20C2-47EB-825A-BEC40862A30D}">
      <dsp:nvSpPr>
        <dsp:cNvPr id="0" name=""/>
        <dsp:cNvSpPr/>
      </dsp:nvSpPr>
      <dsp:spPr>
        <a:xfrm>
          <a:off x="6365114" y="2682726"/>
          <a:ext cx="4530057" cy="126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31" tIns="133931" rIns="133931" bIns="1339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High-coverage</a:t>
          </a:r>
          <a:r>
            <a:rPr lang="en-US" sz="1800" kern="1200" dirty="0"/>
            <a:t> (20 models)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Multifaceted</a:t>
          </a:r>
          <a:r>
            <a:rPr lang="en-US" sz="1800" kern="1200" dirty="0"/>
            <a:t> (Answer prediction + reasoning)</a:t>
          </a:r>
        </a:p>
      </dsp:txBody>
      <dsp:txXfrm>
        <a:off x="6365114" y="2682726"/>
        <a:ext cx="4530057" cy="1265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51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57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71243" y="1345331"/>
            <a:ext cx="8649513" cy="266258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dirty="0">
                <a:effectLst/>
                <a:latin typeface="Times New Roman Bold" panose="02020603050405020304" charset="0"/>
                <a:cs typeface="Times New Roman Bold" panose="02020603050405020304" charset="0"/>
              </a:rPr>
              <a:t>Benchmarking Large Language Models on </a:t>
            </a:r>
            <a:r>
              <a:rPr lang="en-US" altLang="zh-CN" sz="4000" b="1" dirty="0" err="1">
                <a:effectLst/>
                <a:latin typeface="Times New Roman Bold" panose="02020603050405020304" charset="0"/>
                <a:cs typeface="Times New Roman Bold" panose="02020603050405020304" charset="0"/>
              </a:rPr>
              <a:t>CMExam</a:t>
            </a:r>
            <a:r>
              <a:rPr lang="en-US" altLang="zh-CN" sz="4000" b="1" dirty="0">
                <a:effectLst/>
                <a:latin typeface="Times New Roman Bold" panose="02020603050405020304" charset="0"/>
                <a:cs typeface="Times New Roman Bold" panose="02020603050405020304" charset="0"/>
              </a:rPr>
              <a:t> - A Comprehensive </a:t>
            </a:r>
            <a:r>
              <a:rPr lang="en-US" altLang="zh-CN" sz="4000" b="1" dirty="0">
                <a:solidFill>
                  <a:srgbClr val="FF3300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C</a:t>
            </a:r>
            <a:r>
              <a:rPr lang="en-US" altLang="zh-CN" sz="4000" b="1" dirty="0">
                <a:effectLst/>
                <a:latin typeface="Times New Roman Bold" panose="02020603050405020304" charset="0"/>
                <a:cs typeface="Times New Roman Bold" panose="02020603050405020304" charset="0"/>
              </a:rPr>
              <a:t>hinese </a:t>
            </a:r>
            <a:r>
              <a:rPr lang="en-US" altLang="zh-CN" sz="4000" b="1" dirty="0">
                <a:solidFill>
                  <a:srgbClr val="FF3300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M</a:t>
            </a:r>
            <a:r>
              <a:rPr lang="en-US" altLang="zh-CN" sz="4000" b="1" dirty="0">
                <a:effectLst/>
                <a:latin typeface="Times New Roman Bold" panose="02020603050405020304" charset="0"/>
                <a:cs typeface="Times New Roman Bold" panose="02020603050405020304" charset="0"/>
              </a:rPr>
              <a:t>edical </a:t>
            </a:r>
            <a:r>
              <a:rPr lang="en-US" altLang="zh-CN" sz="4000" b="1" dirty="0">
                <a:solidFill>
                  <a:srgbClr val="FF3300"/>
                </a:solidFill>
                <a:effectLst/>
                <a:latin typeface="Times New Roman Bold" panose="02020603050405020304" charset="0"/>
                <a:cs typeface="Times New Roman Bold" panose="02020603050405020304" charset="0"/>
              </a:rPr>
              <a:t>Exam</a:t>
            </a:r>
            <a:r>
              <a:rPr lang="en-US" altLang="zh-CN" sz="4000" b="1" dirty="0">
                <a:effectLst/>
                <a:latin typeface="Times New Roman Bold" panose="02020603050405020304" charset="0"/>
                <a:cs typeface="Times New Roman Bold" panose="02020603050405020304" charset="0"/>
              </a:rPr>
              <a:t> Dataset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915337" y="4191518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altLang="zh-CN" sz="1800" dirty="0" err="1">
                <a:latin typeface="Times New Roman Regular" panose="02020603050405020304" charset="0"/>
                <a:cs typeface="Times New Roman Regular" panose="02020603050405020304" charset="0"/>
              </a:rPr>
              <a:t>Junling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 Liu</a:t>
            </a:r>
            <a:r>
              <a:rPr lang="en-US" altLang="zh-CN" sz="1800" baseline="30000" dirty="0">
                <a:latin typeface="Times New Roman Regular" panose="02020603050405020304" charset="0"/>
                <a:cs typeface="Times New Roman Regular" panose="02020603050405020304" charset="0"/>
              </a:rPr>
              <a:t>†</a:t>
            </a:r>
            <a:r>
              <a:rPr kumimoji="1" lang="zh-CN" altLang="en-US" sz="18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*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, </a:t>
            </a:r>
            <a:r>
              <a:rPr lang="en-US" altLang="zh-CN" sz="1800" dirty="0" err="1">
                <a:latin typeface="Times New Roman Regular" panose="02020603050405020304" charset="0"/>
                <a:cs typeface="Times New Roman Regular" panose="02020603050405020304" charset="0"/>
              </a:rPr>
              <a:t>Peilin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 Zhou</a:t>
            </a:r>
            <a:r>
              <a:rPr kumimoji="1" lang="zh-CN" altLang="en-US" sz="18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*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, </a:t>
            </a:r>
            <a:r>
              <a:rPr lang="en-US" altLang="zh-CN" sz="1800" dirty="0" err="1">
                <a:latin typeface="Times New Roman Regular" panose="02020603050405020304" charset="0"/>
                <a:cs typeface="Times New Roman Regular" panose="02020603050405020304" charset="0"/>
              </a:rPr>
              <a:t>Yining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 Hua</a:t>
            </a:r>
            <a:r>
              <a:rPr kumimoji="1" lang="zh-CN" altLang="en-US" sz="18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*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, </a:t>
            </a:r>
            <a:r>
              <a:rPr lang="en-US" altLang="zh-CN" sz="1800" dirty="0" err="1">
                <a:latin typeface="Times New Roman Regular" panose="02020603050405020304" charset="0"/>
                <a:cs typeface="Times New Roman Regular" panose="02020603050405020304" charset="0"/>
              </a:rPr>
              <a:t>Dading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 Chong, </a:t>
            </a:r>
            <a:r>
              <a:rPr lang="en-US" altLang="zh-CN" sz="1800" dirty="0" err="1">
                <a:latin typeface="Times New Roman Regular" panose="02020603050405020304" charset="0"/>
                <a:cs typeface="Times New Roman Regular" panose="02020603050405020304" charset="0"/>
              </a:rPr>
              <a:t>Zhongyu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 Tian, Andrew Liu, </a:t>
            </a:r>
            <a:r>
              <a:rPr lang="en-US" altLang="zh-CN" sz="1800" dirty="0" err="1">
                <a:latin typeface="Times New Roman Regular" panose="02020603050405020304" charset="0"/>
                <a:cs typeface="Times New Roman Regular" panose="02020603050405020304" charset="0"/>
              </a:rPr>
              <a:t>Helin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 Wang, </a:t>
            </a:r>
            <a:r>
              <a:rPr lang="en-US" altLang="zh-CN" sz="1800" dirty="0" err="1">
                <a:latin typeface="Times New Roman Regular" panose="02020603050405020304" charset="0"/>
                <a:cs typeface="Times New Roman Regular" panose="02020603050405020304" charset="0"/>
              </a:rPr>
              <a:t>Chenyu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 You, </a:t>
            </a:r>
            <a:r>
              <a:rPr lang="en-US" altLang="zh-CN" sz="1800" dirty="0" err="1">
                <a:latin typeface="Times New Roman Regular" panose="02020603050405020304" charset="0"/>
                <a:cs typeface="Times New Roman Regular" panose="02020603050405020304" charset="0"/>
              </a:rPr>
              <a:t>Zhenhua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 Guo, Lei Zhu, Michael </a:t>
            </a:r>
            <a:r>
              <a:rPr lang="en-US" altLang="zh-CN" sz="1800" dirty="0" err="1">
                <a:latin typeface="Times New Roman Regular" panose="02020603050405020304" charset="0"/>
                <a:cs typeface="Times New Roman Regular" panose="02020603050405020304" charset="0"/>
              </a:rPr>
              <a:t>Lingzhi</a:t>
            </a:r>
            <a:r>
              <a:rPr lang="en-US" altLang="zh-CN" sz="1800" dirty="0">
                <a:latin typeface="Times New Roman Regular" panose="02020603050405020304" charset="0"/>
                <a:cs typeface="Times New Roman Regular" panose="02020603050405020304" charset="0"/>
              </a:rPr>
              <a:t> Li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组合 8">
            <a:extLst>
              <a:ext uri="{FF2B5EF4-FFF2-40B4-BE49-F238E27FC236}">
                <a16:creationId xmlns:a16="http://schemas.microsoft.com/office/drawing/2014/main" id="{5BC10A70-49E6-DB4C-01E6-26DD352E54D3}"/>
              </a:ext>
            </a:extLst>
          </p:cNvPr>
          <p:cNvGrpSpPr/>
          <p:nvPr/>
        </p:nvGrpSpPr>
        <p:grpSpPr>
          <a:xfrm>
            <a:off x="1966912" y="5735820"/>
            <a:ext cx="8258176" cy="832422"/>
            <a:chOff x="2550" y="8130"/>
            <a:chExt cx="14554" cy="1470"/>
          </a:xfrm>
        </p:grpSpPr>
        <p:pic>
          <p:nvPicPr>
            <p:cNvPr id="26" name="图片 50" descr="文本, 徽标&#10;&#10;中度可信度描述已自动生成">
              <a:extLst>
                <a:ext uri="{FF2B5EF4-FFF2-40B4-BE49-F238E27FC236}">
                  <a16:creationId xmlns:a16="http://schemas.microsoft.com/office/drawing/2014/main" id="{362D0C4B-40C1-770D-B4BD-BBEB6EF0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" y="8321"/>
              <a:ext cx="2041" cy="1012"/>
            </a:xfrm>
            <a:prstGeom prst="rect">
              <a:avLst/>
            </a:prstGeom>
          </p:spPr>
        </p:pic>
        <p:pic>
          <p:nvPicPr>
            <p:cNvPr id="28" name="图片 56" descr="徽标, 公司名称&#10;&#10;描述已自动生成">
              <a:extLst>
                <a:ext uri="{FF2B5EF4-FFF2-40B4-BE49-F238E27FC236}">
                  <a16:creationId xmlns:a16="http://schemas.microsoft.com/office/drawing/2014/main" id="{718B1B13-E573-D8D4-3825-A955DE232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" y="8151"/>
              <a:ext cx="1379" cy="1378"/>
            </a:xfrm>
            <a:prstGeom prst="rect">
              <a:avLst/>
            </a:prstGeom>
          </p:spPr>
        </p:pic>
        <p:pic>
          <p:nvPicPr>
            <p:cNvPr id="30" name="图片 60" descr="卡通人物&#10;&#10;中度可信度描述已自动生成">
              <a:extLst>
                <a:ext uri="{FF2B5EF4-FFF2-40B4-BE49-F238E27FC236}">
                  <a16:creationId xmlns:a16="http://schemas.microsoft.com/office/drawing/2014/main" id="{8A96D1A3-98EC-2711-FFB2-BF8C7ADD2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" y="8247"/>
              <a:ext cx="1214" cy="1174"/>
            </a:xfrm>
            <a:prstGeom prst="rect">
              <a:avLst/>
            </a:prstGeom>
          </p:spPr>
        </p:pic>
        <p:pic>
          <p:nvPicPr>
            <p:cNvPr id="32" name="图片 62" descr="图片包含 徽标&#10;&#10;描述已自动生成">
              <a:extLst>
                <a:ext uri="{FF2B5EF4-FFF2-40B4-BE49-F238E27FC236}">
                  <a16:creationId xmlns:a16="http://schemas.microsoft.com/office/drawing/2014/main" id="{3B7C1E3F-288B-DC72-5778-D531D03C8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8" y="8216"/>
              <a:ext cx="1103" cy="1384"/>
            </a:xfrm>
            <a:prstGeom prst="rect">
              <a:avLst/>
            </a:prstGeom>
          </p:spPr>
        </p:pic>
        <p:pic>
          <p:nvPicPr>
            <p:cNvPr id="33" name="图片 68" descr="图片包含 图示&#10;&#10;描述已自动生成">
              <a:extLst>
                <a:ext uri="{FF2B5EF4-FFF2-40B4-BE49-F238E27FC236}">
                  <a16:creationId xmlns:a16="http://schemas.microsoft.com/office/drawing/2014/main" id="{D048CC91-902A-794B-BEF6-607C34DD8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" y="8130"/>
              <a:ext cx="2096" cy="1394"/>
            </a:xfrm>
            <a:prstGeom prst="rect">
              <a:avLst/>
            </a:prstGeom>
          </p:spPr>
        </p:pic>
        <p:pic>
          <p:nvPicPr>
            <p:cNvPr id="34" name="Picture 4" descr="Hong Kong University of Science and Technology - Wikipedia">
              <a:extLst>
                <a:ext uri="{FF2B5EF4-FFF2-40B4-BE49-F238E27FC236}">
                  <a16:creationId xmlns:a16="http://schemas.microsoft.com/office/drawing/2014/main" id="{DE6BB2F1-C697-3689-B0E2-DC7DFA50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" y="8197"/>
              <a:ext cx="772" cy="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Alibaba Group Announces Chairman and CEO Succession Plan | Business Wire">
              <a:extLst>
                <a:ext uri="{FF2B5EF4-FFF2-40B4-BE49-F238E27FC236}">
                  <a16:creationId xmlns:a16="http://schemas.microsoft.com/office/drawing/2014/main" id="{7F2630C2-9A31-7A86-0B0C-701F0BADE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" y="8430"/>
              <a:ext cx="1434" cy="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图片 6">
              <a:extLst>
                <a:ext uri="{FF2B5EF4-FFF2-40B4-BE49-F238E27FC236}">
                  <a16:creationId xmlns:a16="http://schemas.microsoft.com/office/drawing/2014/main" id="{D6ACB46D-6C22-65E3-D204-A3E1865D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96" y="8200"/>
              <a:ext cx="1414" cy="1378"/>
            </a:xfrm>
            <a:prstGeom prst="rect">
              <a:avLst/>
            </a:prstGeom>
          </p:spPr>
        </p:pic>
        <p:pic>
          <p:nvPicPr>
            <p:cNvPr id="37" name="图片 7">
              <a:extLst>
                <a:ext uri="{FF2B5EF4-FFF2-40B4-BE49-F238E27FC236}">
                  <a16:creationId xmlns:a16="http://schemas.microsoft.com/office/drawing/2014/main" id="{CFF3BEBB-54D3-D797-2A62-1EC018838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049" y="8151"/>
              <a:ext cx="939" cy="13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zh-CN" sz="3400">
                <a:latin typeface="Times New Roman Regular" panose="02020603050405020304" charset="0"/>
                <a:cs typeface="Times New Roman Regular" panose="02020603050405020304" charset="0"/>
              </a:rPr>
              <a:t>Challenge of evaluating LLMs in medical fields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fontAlgn="auto"/>
            <a:r>
              <a:rPr lang="en-US" altLang="zh-CN" sz="2200" dirty="0">
                <a:latin typeface="Times New Roman Regular" panose="02020603050405020304" charset="0"/>
                <a:cs typeface="Times New Roman Regular" panose="02020603050405020304" charset="0"/>
              </a:rPr>
              <a:t>I</a:t>
            </a:r>
            <a:r>
              <a:rPr lang="zh-CN" altLang="en-US" sz="2200" dirty="0">
                <a:latin typeface="Times New Roman Regular" panose="02020603050405020304" charset="0"/>
                <a:cs typeface="Times New Roman Regular" panose="02020603050405020304" charset="0"/>
              </a:rPr>
              <a:t>nsufficient size and diversity</a:t>
            </a:r>
          </a:p>
          <a:p>
            <a:pPr fontAlgn="auto"/>
            <a:r>
              <a:rPr lang="en-US" altLang="zh-CN" sz="2200" dirty="0">
                <a:latin typeface="Times New Roman Regular" panose="02020603050405020304" charset="0"/>
                <a:cs typeface="Times New Roman Regular" panose="02020603050405020304" charset="0"/>
              </a:rPr>
              <a:t>Lack</a:t>
            </a:r>
            <a:r>
              <a:rPr lang="zh-CN" altLang="en-US" sz="2200" dirty="0">
                <a:latin typeface="Times New Roman Regular" panose="02020603050405020304" charset="0"/>
                <a:cs typeface="Times New Roman Regular" panose="02020603050405020304" charset="0"/>
              </a:rPr>
              <a:t> clear choice evaluations</a:t>
            </a:r>
          </a:p>
          <a:p>
            <a:pPr fontAlgn="auto"/>
            <a:r>
              <a:rPr lang="en-US" altLang="zh-CN" sz="2200" dirty="0">
                <a:latin typeface="Times New Roman Regular" panose="02020603050405020304" charset="0"/>
                <a:cs typeface="Times New Roman Regular" panose="02020603050405020304" charset="0"/>
              </a:rPr>
              <a:t>Lack</a:t>
            </a:r>
            <a:r>
              <a:rPr lang="zh-CN" altLang="en-US" sz="2200" dirty="0">
                <a:latin typeface="Times New Roman Regular" panose="02020603050405020304" charset="0"/>
                <a:cs typeface="Times New Roman Regular" panose="02020603050405020304" charset="0"/>
              </a:rPr>
              <a:t> explanations </a:t>
            </a:r>
          </a:p>
          <a:p>
            <a:pPr fontAlgn="auto"/>
            <a:r>
              <a:rPr lang="en-US" altLang="zh-CN" sz="2200" dirty="0">
                <a:latin typeface="Times New Roman Regular" panose="02020603050405020304" charset="0"/>
                <a:cs typeface="Times New Roman Regular" panose="02020603050405020304" charset="0"/>
              </a:rPr>
              <a:t>U</a:t>
            </a:r>
            <a:r>
              <a:rPr lang="zh-CN" altLang="en-US" sz="2200" dirty="0">
                <a:latin typeface="Times New Roman Regular" panose="02020603050405020304" charset="0"/>
                <a:cs typeface="Times New Roman Regular" panose="02020603050405020304" charset="0"/>
              </a:rPr>
              <a:t>nreliable sources</a:t>
            </a:r>
          </a:p>
          <a:p>
            <a:pPr fontAlgn="auto"/>
            <a:r>
              <a:rPr lang="en-US" altLang="zh-CN" sz="2200" dirty="0">
                <a:latin typeface="Times New Roman Regular" panose="02020603050405020304" charset="0"/>
                <a:cs typeface="Times New Roman Regular" panose="02020603050405020304" charset="0"/>
              </a:rPr>
              <a:t>L</a:t>
            </a:r>
            <a:r>
              <a:rPr lang="zh-CN" altLang="en-US" sz="2200" dirty="0">
                <a:latin typeface="Times New Roman Regular" panose="02020603050405020304" charset="0"/>
                <a:cs typeface="Times New Roman Regular" panose="02020603050405020304" charset="0"/>
              </a:rPr>
              <a:t>anguage resource inequality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39108"/>
            <a:ext cx="6903720" cy="3779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640081" y="329184"/>
            <a:ext cx="3017520" cy="17739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CMExam</a:t>
            </a:r>
            <a:endParaRPr lang="en-US" altLang="zh-CN" sz="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640080" y="2706624"/>
            <a:ext cx="3353996" cy="348386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fontAlgn="auto"/>
            <a:r>
              <a:rPr lang="en-US" altLang="zh-CN" sz="2200" dirty="0">
                <a:solidFill>
                  <a:schemeClr val="tx1"/>
                </a:solidFill>
                <a:latin typeface="Times" pitchFamily="2" charset="0"/>
              </a:rPr>
              <a:t>60K+ QA pairs</a:t>
            </a:r>
          </a:p>
          <a:p>
            <a:pPr fontAlgn="auto"/>
            <a:r>
              <a:rPr lang="en-US" sz="2200" dirty="0">
                <a:solidFill>
                  <a:schemeClr val="tx1"/>
                </a:solidFill>
                <a:latin typeface="Times" pitchFamily="2" charset="0"/>
              </a:rPr>
              <a:t>Five Additional Annotations</a:t>
            </a:r>
          </a:p>
          <a:p>
            <a:pPr lvl="1" fontAlgn="auto"/>
            <a:r>
              <a:rPr lang="en-US" sz="2200" dirty="0">
                <a:solidFill>
                  <a:schemeClr val="tx1"/>
                </a:solidFill>
                <a:latin typeface="Times" pitchFamily="2" charset="0"/>
              </a:rPr>
              <a:t>Disease Groups</a:t>
            </a:r>
          </a:p>
          <a:p>
            <a:pPr lvl="1" fontAlgn="auto"/>
            <a:r>
              <a:rPr lang="en-US" sz="2200" dirty="0">
                <a:solidFill>
                  <a:schemeClr val="tx1"/>
                </a:solidFill>
                <a:latin typeface="Times" pitchFamily="2" charset="0"/>
              </a:rPr>
              <a:t>Clinical Departments</a:t>
            </a:r>
          </a:p>
          <a:p>
            <a:pPr lvl="1" fontAlgn="auto"/>
            <a:r>
              <a:rPr lang="en-US" sz="2200" dirty="0">
                <a:solidFill>
                  <a:schemeClr val="tx1"/>
                </a:solidFill>
                <a:latin typeface="Times" pitchFamily="2" charset="0"/>
              </a:rPr>
              <a:t>Medical Disciplines</a:t>
            </a:r>
          </a:p>
          <a:p>
            <a:pPr lvl="1" fontAlgn="auto"/>
            <a:r>
              <a:rPr lang="en-US" sz="2200" dirty="0">
                <a:solidFill>
                  <a:schemeClr val="tx1"/>
                </a:solidFill>
                <a:latin typeface="Times" pitchFamily="2" charset="0"/>
              </a:rPr>
              <a:t>Areas of Competency</a:t>
            </a:r>
          </a:p>
          <a:p>
            <a:pPr lvl="1" fontAlgn="auto"/>
            <a:r>
              <a:rPr lang="en-US" sz="2200" dirty="0">
                <a:solidFill>
                  <a:schemeClr val="tx1"/>
                </a:solidFill>
                <a:latin typeface="Times" pitchFamily="2" charset="0"/>
              </a:rPr>
              <a:t>Question Difficulty Levels</a:t>
            </a:r>
          </a:p>
          <a:p>
            <a:pPr fontAlgn="auto"/>
            <a:r>
              <a:rPr lang="en-US" altLang="zh-CN" sz="2200" dirty="0">
                <a:solidFill>
                  <a:schemeClr val="tx1"/>
                </a:solidFill>
                <a:latin typeface="Times" pitchFamily="2" charset="0"/>
              </a:rPr>
              <a:t>Corresponding Explanation</a:t>
            </a:r>
          </a:p>
          <a:p>
            <a:pPr fontAlgn="auto"/>
            <a:endParaRPr lang="en-US" altLang="zh-CN" sz="2200" dirty="0">
              <a:solidFill>
                <a:schemeClr val="tx1"/>
              </a:solidFill>
              <a:latin typeface="Times" pitchFamily="2" charset="0"/>
            </a:endParaRPr>
          </a:p>
        </p:txBody>
      </p:sp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2474342F-3519-3B28-E3E6-D9C77C06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076" y="2147316"/>
            <a:ext cx="1767417" cy="533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34" y="4236320"/>
            <a:ext cx="7223760" cy="1571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891" y="1336752"/>
            <a:ext cx="7064028" cy="2154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3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Additional</a:t>
            </a:r>
            <a:r>
              <a:rPr lang="zh-CN" altLang="en-US" sz="3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annotations</a:t>
            </a:r>
            <a:endParaRPr lang="en-US" altLang="zh-CN" sz="3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8" y="925207"/>
            <a:ext cx="7608304" cy="50785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630936" y="639520"/>
            <a:ext cx="3636264" cy="17190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Benchmarking on </a:t>
            </a:r>
            <a:r>
              <a:rPr lang="en-US" altLang="zh-CN" sz="46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CMExam</a:t>
            </a:r>
            <a:endParaRPr lang="en-US" altLang="zh-CN" sz="4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auto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Type</a:t>
            </a:r>
          </a:p>
          <a:p>
            <a:pPr lvl="1" fontAlgn="auto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Domain</a:t>
            </a:r>
          </a:p>
          <a:p>
            <a:pPr lvl="1" fontAlgn="auto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Domain</a:t>
            </a:r>
          </a:p>
          <a:p>
            <a:pPr fontAlgn="auto"/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  <a:p>
            <a:pPr lvl="1" fontAlgn="auto"/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 Prediction</a:t>
            </a:r>
          </a:p>
          <a:p>
            <a:pPr lvl="1" fontAlgn="auto"/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 Reasoning</a:t>
            </a:r>
          </a:p>
          <a:p>
            <a:pPr fontAlgn="auto"/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pPr lvl="1" fontAlgn="auto"/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</a:t>
            </a:r>
          </a:p>
          <a:p>
            <a:pPr lvl="1" fontAlgn="auto"/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Finetuning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43" y="1741464"/>
            <a:ext cx="7555446" cy="39666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3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Quality of Model-generated Explanations</a:t>
            </a:r>
            <a:endParaRPr lang="en-US" altLang="zh-CN" sz="3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Tx/>
              <a:buSzTx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</a:p>
          <a:p>
            <a:pPr>
              <a:buClrTx/>
              <a:buSzTx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Repeated</a:t>
            </a:r>
          </a:p>
          <a:p>
            <a:pPr>
              <a:buClrTx/>
              <a:buSzTx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380" y="1505618"/>
            <a:ext cx="7455272" cy="4193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内容占位符 2">
            <a:extLst>
              <a:ext uri="{FF2B5EF4-FFF2-40B4-BE49-F238E27FC236}">
                <a16:creationId xmlns:a16="http://schemas.microsoft.com/office/drawing/2014/main" id="{DA8CABFA-66B3-1327-8BD3-1239D9481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09951"/>
              </p:ext>
            </p:extLst>
          </p:nvPr>
        </p:nvGraphicFramePr>
        <p:xfrm>
          <a:off x="647699" y="1584325"/>
          <a:ext cx="10896601" cy="422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标题 1"/>
          <p:cNvSpPr>
            <a:spLocks noGrp="1"/>
          </p:cNvSpPr>
          <p:nvPr/>
        </p:nvSpPr>
        <p:spPr>
          <a:xfrm>
            <a:off x="647700" y="258445"/>
            <a:ext cx="1154430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Summary</a:t>
            </a:r>
            <a:endParaRPr lang="en-US" altLang="zh-CN" sz="3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 anchorCtr="0">
            <a:normAutofit/>
          </a:bodyPr>
          <a:lstStyle/>
          <a:p>
            <a:pPr marL="0" indent="0">
              <a:lnSpc>
                <a:spcPct val="200000"/>
              </a:lnSpc>
              <a:spcAft>
                <a:spcPts val="1000"/>
              </a:spcAft>
              <a:buNone/>
            </a:pPr>
            <a:r>
              <a:rPr lang="en-US" altLang="zh-CN" sz="2400" dirty="0" err="1">
                <a:latin typeface="Times New Roman Regular" panose="02020603050405020304" charset="0"/>
                <a:cs typeface="Times New Roman Regular" panose="02020603050405020304" charset="0"/>
              </a:rPr>
              <a:t>Github</a:t>
            </a:r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: https://</a:t>
            </a:r>
            <a:r>
              <a:rPr lang="en-US" altLang="zh-CN" sz="2400" dirty="0" err="1">
                <a:latin typeface="Times New Roman Regular" panose="02020603050405020304" charset="0"/>
                <a:cs typeface="Times New Roman Regular" panose="02020603050405020304" charset="0"/>
              </a:rPr>
              <a:t>github.com</a:t>
            </a:r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/</a:t>
            </a:r>
            <a:r>
              <a:rPr lang="en-US" altLang="zh-CN" sz="2400" dirty="0" err="1">
                <a:latin typeface="Times New Roman Regular" panose="02020603050405020304" charset="0"/>
                <a:cs typeface="Times New Roman Regular" panose="02020603050405020304" charset="0"/>
              </a:rPr>
              <a:t>williamliujl</a:t>
            </a:r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/</a:t>
            </a:r>
            <a:r>
              <a:rPr lang="en-US" altLang="zh-CN" sz="2400" dirty="0" err="1">
                <a:latin typeface="Times New Roman Regular" panose="02020603050405020304" charset="0"/>
                <a:cs typeface="Times New Roman Regular" panose="02020603050405020304" charset="0"/>
              </a:rPr>
              <a:t>CMExam</a:t>
            </a:r>
            <a:endParaRPr lang="en-US" altLang="zh-CN" sz="24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lnSpc>
                <a:spcPct val="200000"/>
              </a:lnSpc>
              <a:spcAft>
                <a:spcPts val="1000"/>
              </a:spcAft>
              <a:buNone/>
            </a:pPr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Email: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189</Words>
  <Application>Microsoft Macintosh PowerPoint</Application>
  <PresentationFormat>Widescreen</PresentationFormat>
  <Paragraphs>47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宋体</vt:lpstr>
      <vt:lpstr>Times New Roman Bold</vt:lpstr>
      <vt:lpstr>Times New Roman Regular</vt:lpstr>
      <vt:lpstr>Arial</vt:lpstr>
      <vt:lpstr>Calibri</vt:lpstr>
      <vt:lpstr>Times</vt:lpstr>
      <vt:lpstr>Times New Roman</vt:lpstr>
      <vt:lpstr>Office 主题​​</vt:lpstr>
      <vt:lpstr>Benchmarking Large Language Models on CMExam - A Comprehensive Chinese Medical Exam Dataset</vt:lpstr>
      <vt:lpstr>Challenge of evaluating LLMs in medical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Hua, Yining</cp:lastModifiedBy>
  <cp:revision>34</cp:revision>
  <dcterms:created xsi:type="dcterms:W3CDTF">2023-11-10T18:18:03Z</dcterms:created>
  <dcterms:modified xsi:type="dcterms:W3CDTF">2023-11-11T01:35:44Z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2052-5.4.0.7910</vt:lpwstr>
  </property>
  <property fmtid="{D5CDD505-2E9C-101B-9397-08002B2CF9AE}" pid="3" name="ICV">
    <vt:lpwstr>B62F14F6C3AB923258D04D65DFD9F70D_41</vt:lpwstr>
  </property>
</Properties>
</file>